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816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6" r:id="rId4"/>
    <p:sldId id="300" r:id="rId5"/>
    <p:sldId id="264" r:id="rId6"/>
    <p:sldId id="282" r:id="rId7"/>
    <p:sldId id="281" r:id="rId8"/>
    <p:sldId id="294" r:id="rId9"/>
    <p:sldId id="260" r:id="rId10"/>
    <p:sldId id="298" r:id="rId11"/>
    <p:sldId id="301" r:id="rId12"/>
    <p:sldId id="302" r:id="rId13"/>
    <p:sldId id="273" r:id="rId14"/>
    <p:sldId id="303" r:id="rId15"/>
    <p:sldId id="292" r:id="rId16"/>
    <p:sldId id="297" r:id="rId17"/>
    <p:sldId id="262" r:id="rId18"/>
    <p:sldId id="265" r:id="rId19"/>
    <p:sldId id="261" r:id="rId20"/>
    <p:sldId id="289" r:id="rId21"/>
    <p:sldId id="290" r:id="rId22"/>
    <p:sldId id="271" r:id="rId23"/>
    <p:sldId id="280" r:id="rId24"/>
    <p:sldId id="279" r:id="rId25"/>
    <p:sldId id="278" r:id="rId26"/>
    <p:sldId id="295" r:id="rId27"/>
    <p:sldId id="299" r:id="rId2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1529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r">
              <a:defRPr sz="1200"/>
            </a:lvl1pPr>
          </a:lstStyle>
          <a:p>
            <a:fld id="{93B6F6AE-31B7-4A58-B7D1-30E496B6087B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r">
              <a:defRPr sz="1200"/>
            </a:lvl1pPr>
          </a:lstStyle>
          <a:p>
            <a:fld id="{B3D5C03A-1091-46F1-ADC6-15DF3041BD9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9646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r">
              <a:defRPr sz="1200"/>
            </a:lvl1pPr>
          </a:lstStyle>
          <a:p>
            <a:fld id="{398273EC-0D30-4D40-A783-202539FE395E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6" tIns="45779" rIns="91556" bIns="4577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556" tIns="45779" rIns="91556" bIns="4577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r">
              <a:defRPr sz="1200"/>
            </a:lvl1pPr>
          </a:lstStyle>
          <a:p>
            <a:fld id="{54200541-C0B6-45C1-BB45-35D9B07A1DD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6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e-DE" dirty="0" smtClean="0"/>
              <a:t>B. Neumann</a:t>
            </a:r>
            <a:endParaRPr lang="de-DE" dirty="0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pic>
        <p:nvPicPr>
          <p:cNvPr id="8" name="Picture 2" descr="D:\Schule\ECDL\Logos und Downloads\ECDL_ft_scree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021288"/>
            <a:ext cx="1855510" cy="836712"/>
          </a:xfrm>
          <a:prstGeom prst="rect">
            <a:avLst/>
          </a:prstGeom>
          <a:noFill/>
        </p:spPr>
      </p:pic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532440" y="6093296"/>
            <a:ext cx="431602" cy="360362"/>
          </a:xfrm>
        </p:spPr>
        <p:txBody>
          <a:bodyPr/>
          <a:lstStyle>
            <a:lvl5pPr marL="0">
              <a:buNone/>
              <a:defRPr sz="700"/>
            </a:lvl5pPr>
          </a:lstStyle>
          <a:p>
            <a:pPr lvl="4"/>
            <a:fld id="{A254D241-1EEE-49C5-B8C8-703C704CC3C2}" type="slidenum">
              <a:rPr lang="de-DE" smtClean="0"/>
              <a:pPr lvl="4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E24FB5-9D20-4AE1-90F4-0A05AA290B08}" type="datetimeFigureOut">
              <a:rPr lang="de-DE" smtClean="0"/>
              <a:pPr/>
              <a:t>14.11.2017</a:t>
            </a:fld>
            <a:endParaRPr lang="de-DE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14C7E7-F1AC-4D48-9077-6646B98D78D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dl-moodle/" TargetMode="External"/><Relationship Id="rId2" Type="http://schemas.openxmlformats.org/officeDocument/2006/relationships/hyperlink" Target="http://www.ecdl-lernen.de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cdl.d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gi.de/" TargetMode="External"/><Relationship Id="rId2" Type="http://schemas.openxmlformats.org/officeDocument/2006/relationships/hyperlink" Target="http://www.ecdl.de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openoffice.de/" TargetMode="External"/><Relationship Id="rId4" Type="http://schemas.openxmlformats.org/officeDocument/2006/relationships/hyperlink" Target="http://www.klara-oppenheimer-schule.de/ecd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ara-oppenheimer-schule.de/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eumann@klara-oppenheimer-schule.de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lgi.de/fileadmin/redaktion/Pressemitteilungen/thyssenKrupp.pdf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el 1"/>
          <p:cNvSpPr>
            <a:spLocks noGrp="1"/>
          </p:cNvSpPr>
          <p:nvPr>
            <p:ph type="ctrTitle"/>
          </p:nvPr>
        </p:nvSpPr>
        <p:spPr>
          <a:xfrm>
            <a:off x="3851920" y="836712"/>
            <a:ext cx="4462264" cy="1829761"/>
          </a:xfrm>
        </p:spPr>
        <p:txBody>
          <a:bodyPr>
            <a:normAutofit fontScale="90000"/>
          </a:bodyPr>
          <a:lstStyle/>
          <a:p>
            <a:pPr defTabSz="912813" eaLnBrk="1" hangingPunct="1"/>
            <a:r>
              <a:rPr lang="de-DE" sz="11500" dirty="0" smtClean="0"/>
              <a:t>ECDL</a:t>
            </a:r>
          </a:p>
        </p:txBody>
      </p:sp>
      <p:sp>
        <p:nvSpPr>
          <p:cNvPr id="6146" name="Untertitel 2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552928" cy="2232248"/>
          </a:xfrm>
        </p:spPr>
        <p:txBody>
          <a:bodyPr>
            <a:normAutofit/>
          </a:bodyPr>
          <a:lstStyle/>
          <a:p>
            <a:pPr defTabSz="912813" eaLnBrk="1" hangingPunct="1"/>
            <a:r>
              <a:rPr lang="de-DE" sz="4000" dirty="0" smtClean="0"/>
              <a:t>Der Europäische Computerführerschein an der</a:t>
            </a:r>
          </a:p>
          <a:p>
            <a:pPr defTabSz="912813" eaLnBrk="1" hangingPunct="1"/>
            <a:r>
              <a:rPr lang="de-DE" sz="4000" dirty="0" smtClean="0"/>
              <a:t>Klara-Oppenheimer-Schule</a:t>
            </a:r>
          </a:p>
          <a:p>
            <a:pPr defTabSz="912813" eaLnBrk="1" hangingPunct="1"/>
            <a:endParaRPr lang="de-DE" sz="1400" dirty="0" smtClean="0"/>
          </a:p>
          <a:p>
            <a:pPr defTabSz="912813" eaLnBrk="1" hangingPunct="1"/>
            <a:endParaRPr lang="de-DE" sz="1400" dirty="0" smtClean="0"/>
          </a:p>
          <a:p>
            <a:pPr defTabSz="912813" eaLnBrk="1" hangingPunct="1"/>
            <a:endParaRPr lang="de-DE" sz="1400" dirty="0" smtClean="0"/>
          </a:p>
        </p:txBody>
      </p:sp>
      <p:pic>
        <p:nvPicPr>
          <p:cNvPr id="1026" name="Picture 2" descr="D:\Schule\ECDL\Logos und Downloads\ECDL_ft_sc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3353417" cy="1512168"/>
          </a:xfrm>
          <a:prstGeom prst="rect">
            <a:avLst/>
          </a:prstGeom>
          <a:noFill/>
        </p:spPr>
      </p:pic>
      <p:pic>
        <p:nvPicPr>
          <p:cNvPr id="1027" name="Picture 3" descr="D:\Schule\Schule Logo far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44824"/>
            <a:ext cx="2315917" cy="1354721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412776"/>
            <a:ext cx="840879" cy="84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 „ECDL Standard“</a:t>
            </a:r>
            <a:endParaRPr lang="de-DE" dirty="0"/>
          </a:p>
        </p:txBody>
      </p:sp>
      <p:pic>
        <p:nvPicPr>
          <p:cNvPr id="58370" name="Picture 2" descr="http://www.ecdl.de/files/redaktion/dlgi/Modulgrafiken%20einzeln%20quer/Standard-Modu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620000" cy="409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86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 „ECDL Profile“</a:t>
            </a:r>
            <a:endParaRPr lang="de-DE" dirty="0"/>
          </a:p>
        </p:txBody>
      </p:sp>
      <p:pic>
        <p:nvPicPr>
          <p:cNvPr id="57346" name="Picture 2" descr="http://www.ecdl.de/files/redaktion/dlgi/Modulgrafiken%20einzeln%20quer/ECDL-Profi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562756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86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963896"/>
          </a:xfrm>
        </p:spPr>
        <p:txBody>
          <a:bodyPr>
            <a:normAutofit/>
          </a:bodyPr>
          <a:lstStyle/>
          <a:p>
            <a:pPr>
              <a:buFont typeface="Wingdings"/>
              <a:buChar char="è"/>
            </a:pPr>
            <a:r>
              <a:rPr lang="de-DE" dirty="0" smtClean="0">
                <a:sym typeface="Wingdings" pitchFamily="2" charset="2"/>
              </a:rPr>
              <a:t>Wurden </a:t>
            </a:r>
            <a:r>
              <a:rPr lang="de-DE" b="1" u="sng" dirty="0" smtClean="0">
                <a:sym typeface="Wingdings" pitchFamily="2" charset="2"/>
              </a:rPr>
              <a:t>4 aus 14</a:t>
            </a:r>
            <a:r>
              <a:rPr lang="de-DE" dirty="0" smtClean="0">
                <a:sym typeface="Wingdings" pitchFamily="2" charset="2"/>
              </a:rPr>
              <a:t> Modulprüfungen bestanden, erhält der Kandidat den </a:t>
            </a:r>
            <a:r>
              <a:rPr lang="de-DE" b="1" u="sng" dirty="0" smtClean="0">
                <a:sym typeface="Wingdings" pitchFamily="2" charset="2"/>
              </a:rPr>
              <a:t>„ECDL Base“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de-DE" b="1" u="sng" dirty="0" smtClean="0">
                <a:solidFill>
                  <a:srgbClr val="FF0000"/>
                </a:solidFill>
                <a:sym typeface="Wingdings" pitchFamily="2" charset="2"/>
              </a:rPr>
              <a:t>sinnvolle Zielsetzung 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für Ihre Ausbildung!  Das ist schon was!!!)</a:t>
            </a:r>
          </a:p>
          <a:p>
            <a:pPr>
              <a:buFont typeface="Wingdings"/>
              <a:buChar char="è"/>
            </a:pPr>
            <a:endParaRPr lang="de-DE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de-DE" dirty="0" smtClean="0">
                <a:sym typeface="Wingdings" pitchFamily="2" charset="2"/>
              </a:rPr>
              <a:t>Wurden </a:t>
            </a:r>
            <a:r>
              <a:rPr lang="de-DE" b="1" u="sng" dirty="0" smtClean="0">
                <a:sym typeface="Wingdings" pitchFamily="2" charset="2"/>
              </a:rPr>
              <a:t>7 aus 14</a:t>
            </a:r>
            <a:r>
              <a:rPr lang="de-DE" dirty="0" smtClean="0">
                <a:sym typeface="Wingdings" pitchFamily="2" charset="2"/>
              </a:rPr>
              <a:t> Modulprüfungen bestanden, erhält der Kandidat den </a:t>
            </a:r>
            <a:r>
              <a:rPr lang="de-DE" b="1" u="sng" dirty="0" smtClean="0">
                <a:sym typeface="Wingdings" pitchFamily="2" charset="2"/>
              </a:rPr>
              <a:t>„ECDL Standard“</a:t>
            </a:r>
            <a:r>
              <a:rPr lang="de-DE" dirty="0" smtClean="0">
                <a:sym typeface="Wingdings" pitchFamily="2" charset="2"/>
              </a:rPr>
              <a:t>. 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de-DE" b="1" u="sng" dirty="0" smtClean="0">
                <a:solidFill>
                  <a:srgbClr val="FF0000"/>
                </a:solidFill>
                <a:sym typeface="Wingdings" pitchFamily="2" charset="2"/>
              </a:rPr>
              <a:t>sinnvolle „Zugabe“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 für Ihre Ausbildung!)</a:t>
            </a:r>
            <a:endParaRPr lang="de-DE" dirty="0" smtClean="0">
              <a:sym typeface="Wingdings" pitchFamily="2" charset="2"/>
            </a:endParaRPr>
          </a:p>
          <a:p>
            <a:pPr>
              <a:buFont typeface="Wingdings"/>
              <a:buChar char="è"/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è"/>
            </a:pPr>
            <a:r>
              <a:rPr lang="de-DE" dirty="0" smtClean="0">
                <a:sym typeface="Wingdings" pitchFamily="2" charset="2"/>
              </a:rPr>
              <a:t>Wurden </a:t>
            </a:r>
            <a:r>
              <a:rPr lang="de-DE" b="1" u="sng" dirty="0" smtClean="0">
                <a:sym typeface="Wingdings" pitchFamily="2" charset="2"/>
              </a:rPr>
              <a:t>beliebig viele aus 14</a:t>
            </a:r>
            <a:r>
              <a:rPr lang="de-DE" dirty="0" smtClean="0">
                <a:sym typeface="Wingdings" pitchFamily="2" charset="2"/>
              </a:rPr>
              <a:t> Modulprüfungen bestanden, erhält der Kandidat den </a:t>
            </a:r>
            <a:r>
              <a:rPr lang="de-DE" b="1" u="sng" dirty="0" smtClean="0">
                <a:sym typeface="Wingdings" pitchFamily="2" charset="2"/>
              </a:rPr>
              <a:t>„ECDL Profile “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(anpassbar auf persönliche oder betriebliche Wünsche bzw. Anforderungen)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de-DE" dirty="0" smtClean="0"/>
              <a:t>(Aufstockung auf „ECDL </a:t>
            </a:r>
            <a:r>
              <a:rPr lang="de-DE" dirty="0" err="1" smtClean="0"/>
              <a:t>Advanced</a:t>
            </a:r>
            <a:r>
              <a:rPr lang="de-DE" dirty="0" smtClean="0"/>
              <a:t>“ möglich)</a:t>
            </a:r>
            <a:endParaRPr lang="de-DE" dirty="0" smtClean="0">
              <a:sym typeface="Wingdings" pitchFamily="2" charset="2"/>
            </a:endParaRPr>
          </a:p>
          <a:p>
            <a:pPr>
              <a:buFont typeface="Wingdings"/>
              <a:buChar char="è"/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Modulprüfungen sind </a:t>
            </a:r>
            <a:r>
              <a:rPr lang="de-DE" u="sng" dirty="0" smtClean="0"/>
              <a:t>herstellerunabhängig</a:t>
            </a:r>
            <a:r>
              <a:rPr lang="de-DE" dirty="0" smtClean="0"/>
              <a:t>, d. h. beim Modul „Tabellenkalkulation“ wählen Sie z. B., ob Sie in Excel 2010, Excel 2013 oder </a:t>
            </a:r>
            <a:r>
              <a:rPr lang="de-DE" dirty="0" err="1" smtClean="0"/>
              <a:t>OpenOffice</a:t>
            </a:r>
            <a:r>
              <a:rPr lang="de-DE" dirty="0" smtClean="0"/>
              <a:t> 3 </a:t>
            </a:r>
            <a:r>
              <a:rPr lang="de-DE" dirty="0" err="1" smtClean="0"/>
              <a:t>Calc</a:t>
            </a:r>
            <a:r>
              <a:rPr lang="de-DE" dirty="0" smtClean="0"/>
              <a:t> Ihre Prüfung ablegen möchten.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ym typeface="Wingdings" pitchFamily="2" charset="2"/>
              </a:rPr>
              <a:t>Prüfung am PC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Multiple-Choice-Aufgaben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„Wohin muss man klicken, wenn…?“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Reihenfolgen und Zuordnungen bilden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…</a:t>
            </a:r>
          </a:p>
          <a:p>
            <a:r>
              <a:rPr lang="de-DE" dirty="0" smtClean="0">
                <a:sym typeface="Wingdings" pitchFamily="2" charset="2"/>
              </a:rPr>
              <a:t>Dauer: maximal 35 Minuten (i. d. R. kein Problem)</a:t>
            </a:r>
          </a:p>
          <a:p>
            <a:r>
              <a:rPr lang="de-DE" dirty="0" smtClean="0">
                <a:sym typeface="Wingdings" pitchFamily="2" charset="2"/>
              </a:rPr>
              <a:t>Bestehen einer Modulprüfung, wenn mindestens 75 % der Fragen richtig beantwortet wurden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Selbststudium unter </a:t>
            </a:r>
            <a:r>
              <a:rPr lang="de-DE" dirty="0" smtClean="0">
                <a:hlinkClick r:id="rId2"/>
              </a:rPr>
              <a:t>www.ecdl-lernen.de</a:t>
            </a:r>
            <a:endParaRPr lang="de-DE" dirty="0" smtClean="0"/>
          </a:p>
          <a:p>
            <a:pPr lvl="1"/>
            <a:r>
              <a:rPr lang="de-DE" dirty="0" smtClean="0"/>
              <a:t>kostenlos, aber Registrierung nötig</a:t>
            </a:r>
          </a:p>
          <a:p>
            <a:pPr lvl="1"/>
            <a:r>
              <a:rPr lang="de-DE" dirty="0" smtClean="0"/>
              <a:t>ein Zugangspasswort hierfür gibt es bei Herrn Neumann (E-Mail schreiben!)</a:t>
            </a:r>
            <a:endParaRPr lang="de-DE" dirty="0" smtClean="0">
              <a:hlinkClick r:id="rId3"/>
            </a:endParaRPr>
          </a:p>
          <a:p>
            <a:r>
              <a:rPr lang="de-DE" dirty="0" smtClean="0"/>
              <a:t>Begleitbücher zu den Modulen</a:t>
            </a:r>
          </a:p>
          <a:p>
            <a:pPr lvl="1"/>
            <a:r>
              <a:rPr lang="de-DE" dirty="0" smtClean="0"/>
              <a:t>kostenlos </a:t>
            </a:r>
            <a:r>
              <a:rPr lang="de-DE" dirty="0" err="1" smtClean="0"/>
              <a:t>ausleihbar</a:t>
            </a:r>
            <a:r>
              <a:rPr lang="de-DE" dirty="0" smtClean="0"/>
              <a:t> bei Herrn Neumann</a:t>
            </a:r>
          </a:p>
          <a:p>
            <a:pPr lvl="0"/>
            <a:r>
              <a:rPr lang="de-DE" dirty="0" smtClean="0"/>
              <a:t>Lernzielkatalog ausdrucken und „abhaken“</a:t>
            </a:r>
          </a:p>
          <a:p>
            <a:pPr lvl="1"/>
            <a:r>
              <a:rPr lang="de-DE" dirty="0" smtClean="0">
                <a:hlinkClick r:id="rId4"/>
              </a:rPr>
              <a:t>www.ecdl.de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 ECDL-Module  gewünschtes Modul auswählen  </a:t>
            </a:r>
            <a:r>
              <a:rPr lang="de-DE" dirty="0" err="1" smtClean="0">
                <a:sym typeface="Wingdings" pitchFamily="2" charset="2"/>
              </a:rPr>
              <a:t>pdf</a:t>
            </a:r>
            <a:r>
              <a:rPr lang="de-DE" dirty="0" smtClean="0">
                <a:sym typeface="Wingdings" pitchFamily="2" charset="2"/>
              </a:rPr>
              <a:t>-Datei „</a:t>
            </a:r>
            <a:r>
              <a:rPr lang="de-DE" dirty="0" err="1" smtClean="0">
                <a:sym typeface="Wingdings" pitchFamily="2" charset="2"/>
              </a:rPr>
              <a:t>Downlowad</a:t>
            </a:r>
            <a:r>
              <a:rPr lang="de-DE" dirty="0" smtClean="0">
                <a:sym typeface="Wingdings" pitchFamily="2" charset="2"/>
              </a:rPr>
              <a:t> Lernzielkatalog …“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Prüfungsvorbereitung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444208" y="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!!!</a:t>
            </a:r>
            <a:endParaRPr lang="de-DE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www.ecdl.de</a:t>
            </a:r>
            <a:endParaRPr lang="de-DE" dirty="0" smtClean="0"/>
          </a:p>
          <a:p>
            <a:r>
              <a:rPr lang="de-DE" dirty="0">
                <a:hlinkClick r:id="rId3"/>
              </a:rPr>
              <a:t>www.dlgi.de</a:t>
            </a:r>
            <a:endParaRPr lang="de-DE" dirty="0"/>
          </a:p>
          <a:p>
            <a:r>
              <a:rPr lang="de-DE" dirty="0" smtClean="0">
                <a:hlinkClick r:id="rId2"/>
              </a:rPr>
              <a:t>www.ecdl-lernen.de</a:t>
            </a:r>
            <a:endParaRPr lang="de-DE" dirty="0" smtClean="0"/>
          </a:p>
          <a:p>
            <a:r>
              <a:rPr lang="de-DE" dirty="0" smtClean="0">
                <a:hlinkClick r:id="rId4"/>
              </a:rPr>
              <a:t>www.klara-oppenheimer-schule.de</a:t>
            </a:r>
            <a:endParaRPr lang="de-DE" dirty="0" smtClean="0"/>
          </a:p>
          <a:p>
            <a:r>
              <a:rPr lang="de-DE" dirty="0" err="1" smtClean="0"/>
              <a:t>OpenOffice</a:t>
            </a:r>
            <a:r>
              <a:rPr lang="de-DE" dirty="0" smtClean="0"/>
              <a:t> </a:t>
            </a:r>
            <a:r>
              <a:rPr lang="de-DE" dirty="0"/>
              <a:t>zum kostenlosen Download: </a:t>
            </a:r>
            <a:r>
              <a:rPr lang="de-DE" dirty="0" smtClean="0">
                <a:hlinkClick r:id="rId5"/>
              </a:rPr>
              <a:t>www.openoffice.de</a:t>
            </a: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 Informationen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Grundgebühr 35,00 €.</a:t>
            </a:r>
          </a:p>
          <a:p>
            <a:r>
              <a:rPr lang="de-DE" dirty="0" smtClean="0"/>
              <a:t>Je Modul 18,00 €.</a:t>
            </a:r>
          </a:p>
          <a:p>
            <a:r>
              <a:rPr lang="de-DE" dirty="0" smtClean="0"/>
              <a:t>Jede Modulprüfung kann bei Nichtbestehen beliebig oft wiederholt werden, allerdings kostet jeder Versuch wiederum 18,00 €.</a:t>
            </a:r>
          </a:p>
          <a:p>
            <a:r>
              <a:rPr lang="de-DE" dirty="0" smtClean="0"/>
              <a:t>Gesamtkosten </a:t>
            </a:r>
            <a:r>
              <a:rPr lang="de-DE" dirty="0"/>
              <a:t>im </a:t>
            </a:r>
            <a:r>
              <a:rPr lang="de-DE" dirty="0" smtClean="0"/>
              <a:t>Idealfall</a:t>
            </a:r>
          </a:p>
          <a:p>
            <a:pPr lvl="1">
              <a:buFont typeface="Wingdings" pitchFamily="2" charset="2"/>
              <a:buChar char="è"/>
            </a:pPr>
            <a:r>
              <a:rPr lang="de-DE" b="1" dirty="0" smtClean="0">
                <a:solidFill>
                  <a:srgbClr val="FF0000"/>
                </a:solidFill>
              </a:rPr>
              <a:t>für den „ECDL Base“ 107,00 €</a:t>
            </a:r>
          </a:p>
          <a:p>
            <a:pPr lvl="1">
              <a:buFont typeface="Wingdings" pitchFamily="2" charset="2"/>
              <a:buChar char="è"/>
            </a:pPr>
            <a:r>
              <a:rPr lang="de-DE" dirty="0" smtClean="0"/>
              <a:t>(für den „ECDL Standard“ 161,00 €.)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Manche Betriebe zahlen Ihren Auszubildenden die Teilnahmen an</a:t>
            </a:r>
            <a:br>
              <a:rPr lang="de-DE" dirty="0" smtClean="0"/>
            </a:br>
            <a:r>
              <a:rPr lang="de-DE" dirty="0" smtClean="0"/>
              <a:t>ECDL-Prüfungen ganz oder teilweise.</a:t>
            </a:r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ym typeface="Wingdings" pitchFamily="2" charset="2"/>
              </a:rPr>
              <a:t> Haben Sie Mut und</a:t>
            </a:r>
            <a:br>
              <a:rPr lang="de-DE" dirty="0" smtClean="0">
                <a:sym typeface="Wingdings" pitchFamily="2" charset="2"/>
              </a:rPr>
            </a:br>
            <a:r>
              <a:rPr lang="de-DE" dirty="0" smtClean="0">
                <a:sym typeface="Wingdings" pitchFamily="2" charset="2"/>
              </a:rPr>
              <a:t>fragen Sie Ihren Ausbilder!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Diese Präsentation finden Sie auch unter…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www.klara-oppenheimer-schule.de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ym typeface="Wingdings" pitchFamily="2" charset="2"/>
              </a:rPr>
              <a:t> Start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 Service &amp; Downloads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 European Computer </a:t>
            </a:r>
            <a:r>
              <a:rPr lang="de-DE" dirty="0" err="1" smtClean="0">
                <a:sym typeface="Wingdings" pitchFamily="2" charset="2"/>
              </a:rPr>
              <a:t>Driving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Licence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 Informationen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Selbstzahler können nach Erwerb des ECDL einen formlosen Antrag auf Bezuschussung der Kosten beim Förderverein der Klara-Oppenheimer-Schule stellen. Besonders gute Absolventen erhalten so möglicherweise 50,00 € erstattet.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mehrere Prüfungstermine pro Schuljahr</a:t>
            </a:r>
          </a:p>
          <a:p>
            <a:pPr lvl="1"/>
            <a:r>
              <a:rPr lang="de-DE" dirty="0" smtClean="0"/>
              <a:t>Fr., 8. Dezember 2017, 13:00 – ca. 15:00 Uhr.</a:t>
            </a:r>
          </a:p>
          <a:p>
            <a:pPr lvl="1"/>
            <a:r>
              <a:rPr lang="de-DE" dirty="0" smtClean="0"/>
              <a:t>Di., 12. Dezember 2017, 16:00 – ca. 18:00 Uhr.</a:t>
            </a:r>
          </a:p>
          <a:p>
            <a:pPr lvl="1"/>
            <a:r>
              <a:rPr lang="de-DE" dirty="0" smtClean="0"/>
              <a:t>Mo., 18. Dezember 2017, 16:00 – ca. 18:00 Uhr.</a:t>
            </a:r>
          </a:p>
          <a:p>
            <a:pPr lvl="1"/>
            <a:r>
              <a:rPr lang="de-DE" dirty="0" smtClean="0"/>
              <a:t>Do., 21. Dezember 2017, 16:00 – ca. 18:00 Uhr.</a:t>
            </a:r>
          </a:p>
          <a:p>
            <a:pPr lvl="1"/>
            <a:r>
              <a:rPr lang="de-DE" dirty="0" smtClean="0"/>
              <a:t>… und weitere nach Vereinbarung, ca. 1 bis 2 Termine pro Monat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bietet die</a:t>
            </a:r>
            <a:br>
              <a:rPr lang="de-DE" dirty="0" smtClean="0"/>
            </a:br>
            <a:r>
              <a:rPr lang="de-DE" dirty="0" smtClean="0"/>
              <a:t>Klara-Oppenheimer-Schule?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… sowie weitere </a:t>
            </a:r>
            <a:r>
              <a:rPr lang="de-DE" b="1" u="sng" dirty="0" smtClean="0"/>
              <a:t>Termine</a:t>
            </a:r>
            <a:r>
              <a:rPr lang="de-DE" dirty="0" smtClean="0"/>
              <a:t> nach Vereinbarung, Dabei werden </a:t>
            </a:r>
            <a:r>
              <a:rPr lang="de-DE" b="1" u="sng" dirty="0" smtClean="0"/>
              <a:t>nach</a:t>
            </a:r>
            <a:r>
              <a:rPr lang="de-DE" dirty="0" smtClean="0"/>
              <a:t> Möglichkeit </a:t>
            </a:r>
            <a:r>
              <a:rPr lang="de-DE" b="1" u="sng" dirty="0" smtClean="0"/>
              <a:t>Wünsche der Schulklassen </a:t>
            </a:r>
            <a:r>
              <a:rPr lang="de-DE" dirty="0" smtClean="0"/>
              <a:t>nach Terminen berücksichtigt. Solche Vereinbarungen sind insbesondere dann möglich, wenn sich ausreichend viele Teilnehmer (= 10 pro Termin) finden, z. B. für eine Klasse im Anschluss an deren Schultag.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bietet die</a:t>
            </a:r>
            <a:br>
              <a:rPr lang="de-DE" dirty="0" smtClean="0"/>
            </a:br>
            <a:r>
              <a:rPr lang="de-DE" dirty="0" smtClean="0"/>
              <a:t>Klara-Oppenheimer-Schule?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kostenloses Entleihen von geeigneten Büchern für die individuelle Prüfungsvorbereitung</a:t>
            </a:r>
          </a:p>
          <a:p>
            <a:r>
              <a:rPr lang="de-DE" dirty="0"/>
              <a:t>Informationen zu weiteren nützlichen Internetlinks, unter denen sich die Schüler die Inhalte selbst aneignen können.</a:t>
            </a:r>
          </a:p>
          <a:p>
            <a:r>
              <a:rPr lang="de-DE" dirty="0" smtClean="0"/>
              <a:t>Prämierung </a:t>
            </a:r>
            <a:r>
              <a:rPr lang="de-DE" dirty="0"/>
              <a:t>des ECDL-Jahrgangsbesten im Rahmen der Schulabschlussfeier</a:t>
            </a:r>
          </a:p>
          <a:p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bietet die</a:t>
            </a:r>
            <a:br>
              <a:rPr lang="de-DE" dirty="0" smtClean="0"/>
            </a:br>
            <a:r>
              <a:rPr lang="de-DE" dirty="0" smtClean="0"/>
              <a:t>Klara-Oppenheimer-Schule?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Was wir nicht bieten: </a:t>
            </a:r>
            <a:r>
              <a:rPr lang="de-DE" dirty="0" smtClean="0"/>
              <a:t>gezielte Prüfungsvorbereitung im Unterricht (die widerspricht auch dem Prinzip des Selbststudiums)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Aber:</a:t>
            </a:r>
            <a:r>
              <a:rPr lang="de-DE" dirty="0" smtClean="0"/>
              <a:t> Im Unterricht mancher Berufe (z. B. Kaufleute für Büromanagement) werden gemäß Lehrplan zahlreiche Inhalte behandelt, die für den ECDL eine gute Vorbereitung darstellen.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bietet die</a:t>
            </a:r>
            <a:br>
              <a:rPr lang="de-DE" dirty="0" smtClean="0"/>
            </a:br>
            <a:r>
              <a:rPr lang="de-DE" dirty="0" smtClean="0"/>
              <a:t>Klara-Oppenheimer-Schule nicht?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Teilnahme am ECDL ist zeitlich unbefristet.</a:t>
            </a:r>
          </a:p>
          <a:p>
            <a:r>
              <a:rPr lang="de-DE" b="1" u="sng" dirty="0" smtClean="0">
                <a:solidFill>
                  <a:srgbClr val="FF0000"/>
                </a:solidFill>
              </a:rPr>
              <a:t>Aber:</a:t>
            </a:r>
            <a:r>
              <a:rPr lang="de-DE" dirty="0" smtClean="0"/>
              <a:t> ECDL bitte noch in der Klara-Oppenheimer-Schule abschließen</a:t>
            </a:r>
          </a:p>
          <a:p>
            <a:pPr lvl="1"/>
            <a:r>
              <a:rPr lang="de-DE" dirty="0" smtClean="0"/>
              <a:t>Übernahme in andere Prüfungszentren möglich, dort aber ggf. teurer</a:t>
            </a:r>
          </a:p>
          <a:p>
            <a:r>
              <a:rPr lang="de-DE" dirty="0" smtClean="0"/>
              <a:t>Wer 26 Jahre alt wird, kann bzw. muss den ECDL bei anderen Anbietern fortführen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Sonstiges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u="sng" dirty="0" smtClean="0">
                <a:solidFill>
                  <a:srgbClr val="FF0000"/>
                </a:solidFill>
              </a:rPr>
              <a:t>Grundsätzliches Interesse:</a:t>
            </a:r>
            <a:r>
              <a:rPr lang="de-DE" dirty="0" smtClean="0"/>
              <a:t> </a:t>
            </a:r>
            <a:r>
              <a:rPr lang="de-DE" dirty="0"/>
              <a:t>B</a:t>
            </a:r>
            <a:r>
              <a:rPr lang="de-DE" dirty="0" smtClean="0"/>
              <a:t>itte Eintrag in die E-Mail-Liste. Alle weiteren Informationen erfolgen per Rundmail.</a:t>
            </a:r>
          </a:p>
          <a:p>
            <a:pPr marL="109728" indent="0">
              <a:buNone/>
            </a:pPr>
            <a:endParaRPr lang="de-DE" dirty="0"/>
          </a:p>
          <a:p>
            <a:r>
              <a:rPr lang="de-DE" b="1" u="sng" dirty="0">
                <a:solidFill>
                  <a:srgbClr val="FF0000"/>
                </a:solidFill>
              </a:rPr>
              <a:t>Verbindliche Anmeldung:</a:t>
            </a:r>
            <a:r>
              <a:rPr lang="de-DE" dirty="0"/>
              <a:t> </a:t>
            </a:r>
            <a:r>
              <a:rPr lang="de-DE" dirty="0" smtClean="0"/>
              <a:t>Bis spätestens eine Woche vor dem jeweiligen Prüfungstermin, verbunden mit Zahlung der Prüfungsgebühr.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2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… an der Klara-Oppenheimer-Schule ist:</a:t>
            </a:r>
          </a:p>
          <a:p>
            <a:endParaRPr lang="de-DE" dirty="0" smtClean="0"/>
          </a:p>
          <a:p>
            <a:r>
              <a:rPr lang="de-DE" dirty="0" smtClean="0"/>
              <a:t>Bernhard Neumann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neumann@klara-oppenheimer-schule.de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Ansprechpartner für den ECDL …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71608"/>
          </a:xfrm>
        </p:spPr>
        <p:txBody>
          <a:bodyPr/>
          <a:lstStyle/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de-DE" dirty="0"/>
              <a:t>Dr. Michael </a:t>
            </a:r>
            <a:r>
              <a:rPr lang="de-DE" dirty="0" err="1"/>
              <a:t>Gorriz</a:t>
            </a:r>
            <a:r>
              <a:rPr lang="de-DE" dirty="0"/>
              <a:t>, IT-Chef bei </a:t>
            </a:r>
            <a:r>
              <a:rPr lang="de-DE" dirty="0" smtClean="0"/>
              <a:t>Mercedes-Benz: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de-DE" dirty="0">
              <a:hlinkClick r:id="rId2" tooltip="Link zu fileadmin/redaktion/Pressemitteilungen/thyssenKrupp.pdf"/>
            </a:endParaRPr>
          </a:p>
          <a:p>
            <a:r>
              <a:rPr lang="de-DE" dirty="0" smtClean="0"/>
              <a:t>„Der ECDL ist keine Zusatzqualifikation…</a:t>
            </a:r>
            <a:endParaRPr lang="de-DE" sz="2800" dirty="0" smtClean="0"/>
          </a:p>
          <a:p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4"/>
          <p:cNvSpPr txBox="1">
            <a:spLocks/>
          </p:cNvSpPr>
          <p:nvPr/>
        </p:nvSpPr>
        <p:spPr>
          <a:xfrm>
            <a:off x="894350" y="2780928"/>
            <a:ext cx="7776864" cy="2808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de-DE" dirty="0" smtClean="0"/>
              <a:t>… sondern </a:t>
            </a:r>
            <a:r>
              <a:rPr lang="de-DE" u="sng" dirty="0" smtClean="0"/>
              <a:t>Voraussetzung</a:t>
            </a:r>
            <a:r>
              <a:rPr lang="de-DE" dirty="0" smtClean="0"/>
              <a:t> für die Arbeit im Unternehmen.“</a:t>
            </a:r>
            <a:endParaRPr lang="de-DE" sz="28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</a:t>
            </a:r>
            <a:r>
              <a:rPr lang="de-DE" u="sng" dirty="0" smtClean="0"/>
              <a:t>Im ersten Ausbildungsjahr </a:t>
            </a:r>
            <a:r>
              <a:rPr lang="de-DE" dirty="0" smtClean="0"/>
              <a:t>sollen die Azubis den ECDL </a:t>
            </a:r>
            <a:r>
              <a:rPr lang="de-DE" u="sng" dirty="0" smtClean="0"/>
              <a:t>in allen Teilen</a:t>
            </a:r>
            <a:r>
              <a:rPr lang="de-DE" dirty="0" smtClean="0"/>
              <a:t> absolviert haben.“</a:t>
            </a:r>
          </a:p>
          <a:p>
            <a:pPr marL="361950" lvl="1" indent="0">
              <a:buSzPct val="68000"/>
              <a:buNone/>
            </a:pPr>
            <a:endParaRPr lang="de-DE" dirty="0" smtClean="0"/>
          </a:p>
          <a:p>
            <a:pPr marL="361950" lvl="1" indent="0">
              <a:buSzPct val="68000"/>
              <a:buNone/>
            </a:pPr>
            <a:r>
              <a:rPr lang="de-DE" dirty="0" smtClean="0"/>
              <a:t>(Julia Röhl, Ausbildungsleiterin bei ThyssenKrupp Nirosta)</a:t>
            </a:r>
          </a:p>
          <a:p>
            <a:pPr lvl="1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„Wir würden es sehr begrüßen, wenn unsere </a:t>
            </a:r>
            <a:r>
              <a:rPr lang="de-DE" u="sng" dirty="0" smtClean="0"/>
              <a:t>Bewerberinnen und Bewerber um einen Ausbildungsplatz</a:t>
            </a:r>
            <a:r>
              <a:rPr lang="de-DE" dirty="0" smtClean="0"/>
              <a:t> die ECDL-Qualifikation bereits in die Ausbildung einbrächten.“</a:t>
            </a:r>
          </a:p>
          <a:p>
            <a:pPr lvl="1">
              <a:buNone/>
            </a:pPr>
            <a:endParaRPr lang="de-DE" dirty="0" smtClean="0"/>
          </a:p>
          <a:p>
            <a:pPr marL="361950" lvl="1" indent="0">
              <a:buSzPct val="68000"/>
              <a:buNone/>
            </a:pPr>
            <a:r>
              <a:rPr lang="de-DE" dirty="0" smtClean="0"/>
              <a:t>(Bernd </a:t>
            </a:r>
            <a:r>
              <a:rPr lang="de-DE" dirty="0" err="1" smtClean="0"/>
              <a:t>Schroers</a:t>
            </a:r>
            <a:r>
              <a:rPr lang="de-DE" dirty="0" smtClean="0"/>
              <a:t>, Axel Springer AG)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Schüler (keine Umschüler) bis maximal 25 Jahre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Alle anderen können Prüfungen zum Erwerb des ECDL in anderen Prüfungszentren, ablegen (i. d. R. teurer), z. B.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Handwerkskammer Würzburg</a:t>
            </a:r>
          </a:p>
          <a:p>
            <a:pPr lvl="1"/>
            <a:r>
              <a:rPr lang="de-DE" dirty="0" err="1" smtClean="0">
                <a:sym typeface="Wingdings" pitchFamily="2" charset="2"/>
              </a:rPr>
              <a:t>bfz</a:t>
            </a:r>
            <a:r>
              <a:rPr lang="de-DE" dirty="0" smtClean="0">
                <a:sym typeface="Wingdings" pitchFamily="2" charset="2"/>
              </a:rPr>
              <a:t> Würzburg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ECDL - für wen?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14 Module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Computer-Grundlagen</a:t>
            </a:r>
          </a:p>
          <a:p>
            <a:r>
              <a:rPr lang="de-DE" dirty="0" smtClean="0"/>
              <a:t>Online-Grundlagen</a:t>
            </a:r>
          </a:p>
          <a:p>
            <a:r>
              <a:rPr lang="de-DE" dirty="0" smtClean="0"/>
              <a:t>Textverarbeitung</a:t>
            </a:r>
          </a:p>
          <a:p>
            <a:r>
              <a:rPr lang="de-DE" dirty="0" smtClean="0"/>
              <a:t>Tabellenkalkulation</a:t>
            </a:r>
          </a:p>
          <a:p>
            <a:r>
              <a:rPr lang="de-DE" dirty="0" smtClean="0"/>
              <a:t>Datenbanken</a:t>
            </a:r>
          </a:p>
          <a:p>
            <a:r>
              <a:rPr lang="de-DE" dirty="0" smtClean="0"/>
              <a:t>Präsentationen</a:t>
            </a:r>
          </a:p>
          <a:p>
            <a:r>
              <a:rPr lang="de-DE" dirty="0" smtClean="0"/>
              <a:t>Datenschutz</a:t>
            </a:r>
          </a:p>
          <a:p>
            <a:r>
              <a:rPr lang="de-DE" dirty="0" smtClean="0"/>
              <a:t>Rechnungswesen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Bildbearbeitung</a:t>
            </a:r>
          </a:p>
          <a:p>
            <a:r>
              <a:rPr lang="de-DE" dirty="0" smtClean="0"/>
              <a:t>Online-Zusammenarbeit</a:t>
            </a:r>
          </a:p>
          <a:p>
            <a:r>
              <a:rPr lang="de-DE" dirty="0" smtClean="0"/>
              <a:t>IT-Sicherheit</a:t>
            </a:r>
          </a:p>
          <a:p>
            <a:r>
              <a:rPr lang="de-DE" dirty="0" smtClean="0"/>
              <a:t>Projektplanung</a:t>
            </a:r>
          </a:p>
          <a:p>
            <a:r>
              <a:rPr lang="de-DE" dirty="0" smtClean="0"/>
              <a:t>E-</a:t>
            </a:r>
            <a:r>
              <a:rPr lang="de-DE" dirty="0" err="1" smtClean="0"/>
              <a:t>Health</a:t>
            </a:r>
            <a:endParaRPr lang="de-DE" dirty="0" smtClean="0"/>
          </a:p>
          <a:p>
            <a:r>
              <a:rPr lang="de-DE" dirty="0" smtClean="0"/>
              <a:t>Schreib- und Gestaltungsregeln nach DIN 5008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 „ECDL Base“</a:t>
            </a:r>
            <a:endParaRPr lang="de-DE" dirty="0"/>
          </a:p>
        </p:txBody>
      </p:sp>
      <p:pic>
        <p:nvPicPr>
          <p:cNvPr id="20482" name="Picture 2" descr="http://www.ecdl.de/files/redaktion/dlgi/Modulgrafiken%20einzeln%20quer/Base-Modu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620000" cy="221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86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811</Words>
  <Application>Microsoft Office PowerPoint</Application>
  <PresentationFormat>Bildschirmpräsentation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26</vt:i4>
      </vt:variant>
    </vt:vector>
  </HeadingPairs>
  <TitlesOfParts>
    <vt:vector size="36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Benutzerdefiniertes Design</vt:lpstr>
      <vt:lpstr>Deimos</vt:lpstr>
      <vt:lpstr>ECDL</vt:lpstr>
      <vt:lpstr>Weiterführende Informationen</vt:lpstr>
      <vt:lpstr>Ansprechpartner für den ECDL …</vt:lpstr>
      <vt:lpstr>PowerPoint-Präsentation</vt:lpstr>
      <vt:lpstr>PowerPoint-Präsentation</vt:lpstr>
      <vt:lpstr>PowerPoint-Präsentation</vt:lpstr>
      <vt:lpstr>ECDL - für wen?</vt:lpstr>
      <vt:lpstr>14 Module</vt:lpstr>
      <vt:lpstr>Module „ECDL Base“</vt:lpstr>
      <vt:lpstr>Module „ECDL Standard“</vt:lpstr>
      <vt:lpstr>Module „ECDL Profile“</vt:lpstr>
      <vt:lpstr>Module</vt:lpstr>
      <vt:lpstr>Module</vt:lpstr>
      <vt:lpstr>Module</vt:lpstr>
      <vt:lpstr>Module</vt:lpstr>
      <vt:lpstr>Prüfungsvorbereitung</vt:lpstr>
      <vt:lpstr>Weiterführende Informationen</vt:lpstr>
      <vt:lpstr>Kosten</vt:lpstr>
      <vt:lpstr>Kosten</vt:lpstr>
      <vt:lpstr>Kosten</vt:lpstr>
      <vt:lpstr>Was bietet die Klara-Oppenheimer-Schule?</vt:lpstr>
      <vt:lpstr>Was bietet die Klara-Oppenheimer-Schule?</vt:lpstr>
      <vt:lpstr>Was bietet die Klara-Oppenheimer-Schule?</vt:lpstr>
      <vt:lpstr>Was bietet die Klara-Oppenheimer-Schule nicht?</vt:lpstr>
      <vt:lpstr>Sonstiges</vt:lpstr>
      <vt:lpstr>Sonstiges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Wallner</dc:creator>
  <cp:lastModifiedBy>Wallner</cp:lastModifiedBy>
  <cp:revision>115</cp:revision>
  <cp:lastPrinted>2016-12-12T13:46:45Z</cp:lastPrinted>
  <dcterms:created xsi:type="dcterms:W3CDTF">1601-01-01T00:00:00Z</dcterms:created>
  <dcterms:modified xsi:type="dcterms:W3CDTF">2017-11-14T09:11:05Z</dcterms:modified>
</cp:coreProperties>
</file>