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816" r:id="rId2"/>
  </p:sldMasterIdLst>
  <p:notesMasterIdLst>
    <p:notesMasterId r:id="rId27"/>
  </p:notesMasterIdLst>
  <p:handoutMasterIdLst>
    <p:handoutMasterId r:id="rId28"/>
  </p:handoutMasterIdLst>
  <p:sldIdLst>
    <p:sldId id="304" r:id="rId3"/>
    <p:sldId id="256" r:id="rId4"/>
    <p:sldId id="296" r:id="rId5"/>
    <p:sldId id="300" r:id="rId6"/>
    <p:sldId id="264" r:id="rId7"/>
    <p:sldId id="282" r:id="rId8"/>
    <p:sldId id="281" r:id="rId9"/>
    <p:sldId id="294" r:id="rId10"/>
    <p:sldId id="305" r:id="rId11"/>
    <p:sldId id="298" r:id="rId12"/>
    <p:sldId id="273" r:id="rId13"/>
    <p:sldId id="292" r:id="rId14"/>
    <p:sldId id="297" r:id="rId15"/>
    <p:sldId id="262" r:id="rId16"/>
    <p:sldId id="265" r:id="rId17"/>
    <p:sldId id="261" r:id="rId18"/>
    <p:sldId id="289" r:id="rId19"/>
    <p:sldId id="290" r:id="rId20"/>
    <p:sldId id="271" r:id="rId21"/>
    <p:sldId id="280" r:id="rId22"/>
    <p:sldId id="279" r:id="rId23"/>
    <p:sldId id="278" r:id="rId24"/>
    <p:sldId id="295" r:id="rId25"/>
    <p:sldId id="299" r:id="rId26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6" autoAdjust="0"/>
    <p:restoredTop sz="91529" autoAdjust="0"/>
  </p:normalViewPr>
  <p:slideViewPr>
    <p:cSldViewPr>
      <p:cViewPr varScale="1">
        <p:scale>
          <a:sx n="102" d="100"/>
          <a:sy n="102" d="100"/>
        </p:scale>
        <p:origin x="7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29763" y="0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93B6F6AE-31B7-4A58-B7D1-30E496B6087B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43662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29763" y="9443662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B3D5C03A-1091-46F1-ADC6-15DF3041BD9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64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29763" y="0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398273EC-0D30-4D40-A783-202539FE395E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9" rIns="91556" bIns="45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1"/>
          </a:xfrm>
          <a:prstGeom prst="rect">
            <a:avLst/>
          </a:prstGeom>
        </p:spPr>
        <p:txBody>
          <a:bodyPr vert="horz" lIns="91556" tIns="45779" rIns="91556" bIns="4577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3662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29763" y="9443662"/>
            <a:ext cx="2929837" cy="497126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54200541-C0B6-45C1-BB45-35D9B07A1DD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6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dirty="0"/>
              <a:t>B. Neumann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532440" y="6093296"/>
            <a:ext cx="431602" cy="360362"/>
          </a:xfrm>
        </p:spPr>
        <p:txBody>
          <a:bodyPr/>
          <a:lstStyle>
            <a:lvl5pPr marL="0">
              <a:buNone/>
              <a:defRPr sz="700"/>
            </a:lvl5pPr>
          </a:lstStyle>
          <a:p>
            <a:pPr lvl="4"/>
            <a:fld id="{A254D241-1EEE-49C5-B8C8-703C704CC3C2}" type="slidenum">
              <a:rPr lang="de-DE" smtClean="0"/>
              <a:pPr lvl="4"/>
              <a:t>‹Nr.›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7BCB730-FB96-48D3-8086-10590F62E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075" t="13460" r="79925" b="73940"/>
          <a:stretch/>
        </p:blipFill>
        <p:spPr>
          <a:xfrm>
            <a:off x="7668343" y="6078923"/>
            <a:ext cx="969653" cy="6941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dirty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1551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05.10.2020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dl-moodle/" TargetMode="External"/><Relationship Id="rId2" Type="http://schemas.openxmlformats.org/officeDocument/2006/relationships/hyperlink" Target="http://www.icdl-lernen.d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cdl.de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gi.de/" TargetMode="External"/><Relationship Id="rId2" Type="http://schemas.openxmlformats.org/officeDocument/2006/relationships/hyperlink" Target="http://www.icdl.de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openoffice.de/" TargetMode="External"/><Relationship Id="rId5" Type="http://schemas.openxmlformats.org/officeDocument/2006/relationships/hyperlink" Target="http://www.klara-oppenheimer-schule.de/ecdl" TargetMode="External"/><Relationship Id="rId4" Type="http://schemas.openxmlformats.org/officeDocument/2006/relationships/hyperlink" Target="http://www.ecdl.d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ra-oppenheimer-schule.de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eumann@klara-oppenheimer-schule.de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lgi.de/fileadmin/redaktion/Pressemitteilungen/thyssenKrupp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0E95366-234D-419D-A8BF-4D1A672E90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75" t="13460" r="79925" b="73940"/>
          <a:stretch/>
        </p:blipFill>
        <p:spPr>
          <a:xfrm>
            <a:off x="1897707" y="510677"/>
            <a:ext cx="6490717" cy="464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093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1930226"/>
          </a:xfrm>
        </p:spPr>
        <p:txBody>
          <a:bodyPr>
            <a:normAutofit/>
          </a:bodyPr>
          <a:lstStyle/>
          <a:p>
            <a:r>
              <a:rPr lang="de-DE" dirty="0"/>
              <a:t>Module</a:t>
            </a:r>
            <a:br>
              <a:rPr lang="de-DE" dirty="0"/>
            </a:br>
            <a:r>
              <a:rPr lang="de-DE" dirty="0"/>
              <a:t>des ICDL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E6286C-75D4-4C41-937B-EAA5AB96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5" y="246933"/>
            <a:ext cx="3658114" cy="591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de-DE" dirty="0">
                <a:sym typeface="Wingdings" pitchFamily="2" charset="2"/>
              </a:rPr>
              <a:t>Wurden </a:t>
            </a:r>
            <a:r>
              <a:rPr lang="de-DE" b="1" u="sng" dirty="0">
                <a:sym typeface="Wingdings" pitchFamily="2" charset="2"/>
              </a:rPr>
              <a:t>4 aus 7</a:t>
            </a:r>
            <a:r>
              <a:rPr lang="de-DE" dirty="0">
                <a:sym typeface="Wingdings" pitchFamily="2" charset="2"/>
              </a:rPr>
              <a:t> Modulprüfungen bestanden, erhält der Kandidat den </a:t>
            </a:r>
            <a:r>
              <a:rPr lang="de-DE" b="1" u="sng" dirty="0">
                <a:sym typeface="Wingdings" pitchFamily="2" charset="2"/>
              </a:rPr>
              <a:t>„ICDL </a:t>
            </a:r>
            <a:r>
              <a:rPr lang="de-DE" b="1" u="sng" dirty="0" err="1">
                <a:sym typeface="Wingdings" pitchFamily="2" charset="2"/>
              </a:rPr>
              <a:t>Workforce</a:t>
            </a:r>
            <a:r>
              <a:rPr lang="de-DE" b="1" u="sng" dirty="0">
                <a:sym typeface="Wingdings" pitchFamily="2" charset="2"/>
              </a:rPr>
              <a:t> Base“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>
                <a:solidFill>
                  <a:srgbClr val="FF0000"/>
                </a:solidFill>
                <a:sym typeface="Wingdings" pitchFamily="2" charset="2"/>
              </a:rPr>
              <a:t>sinnvolle Zielsetzung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für Ihre Ausbildung!  Das ist schon was!!!)</a:t>
            </a:r>
          </a:p>
          <a:p>
            <a:pPr>
              <a:buFont typeface="Wingdings"/>
              <a:buChar char="è"/>
            </a:pPr>
            <a:endParaRPr lang="de-DE" b="1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>
                <a:sym typeface="Wingdings" pitchFamily="2" charset="2"/>
              </a:rPr>
              <a:t>Wurden </a:t>
            </a:r>
            <a:r>
              <a:rPr lang="de-DE" b="1" u="sng" dirty="0">
                <a:sym typeface="Wingdings" pitchFamily="2" charset="2"/>
              </a:rPr>
              <a:t>7 aus 7</a:t>
            </a:r>
            <a:r>
              <a:rPr lang="de-DE" dirty="0">
                <a:sym typeface="Wingdings" pitchFamily="2" charset="2"/>
              </a:rPr>
              <a:t> Modulprüfungen bestanden, erhält der Kandidat den </a:t>
            </a:r>
            <a:r>
              <a:rPr lang="de-DE" b="1" u="sng" dirty="0">
                <a:sym typeface="Wingdings" pitchFamily="2" charset="2"/>
              </a:rPr>
              <a:t>„ ICDL </a:t>
            </a:r>
            <a:r>
              <a:rPr lang="de-DE" b="1" u="sng" dirty="0" err="1">
                <a:sym typeface="Wingdings" pitchFamily="2" charset="2"/>
              </a:rPr>
              <a:t>Workforce</a:t>
            </a:r>
            <a:r>
              <a:rPr lang="de-DE" b="1" u="sng" dirty="0">
                <a:sym typeface="Wingdings" pitchFamily="2" charset="2"/>
              </a:rPr>
              <a:t>“</a:t>
            </a:r>
            <a:r>
              <a:rPr lang="de-DE" dirty="0">
                <a:sym typeface="Wingdings" pitchFamily="2" charset="2"/>
              </a:rPr>
              <a:t>.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>
                <a:solidFill>
                  <a:srgbClr val="FF0000"/>
                </a:solidFill>
                <a:sym typeface="Wingdings" pitchFamily="2" charset="2"/>
              </a:rPr>
              <a:t>sinnvolle „Zugabe“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 für Ihre Ausbildung!)</a:t>
            </a:r>
            <a:endParaRPr lang="de-DE" dirty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Modulprüfungen sind </a:t>
            </a:r>
            <a:r>
              <a:rPr lang="de-DE" u="sng" dirty="0"/>
              <a:t>herstellerunabhängig</a:t>
            </a:r>
            <a:r>
              <a:rPr lang="de-DE" dirty="0"/>
              <a:t>, d. h. beim Modul „Tabellenkalkulation“ wählen Sie z. B., ob Sie in Excel 2010, Excel 2013 oder </a:t>
            </a:r>
            <a:r>
              <a:rPr lang="de-DE" dirty="0" err="1"/>
              <a:t>OpenOffice</a:t>
            </a:r>
            <a:r>
              <a:rPr lang="de-DE" dirty="0"/>
              <a:t> 3 </a:t>
            </a:r>
            <a:r>
              <a:rPr lang="de-DE" dirty="0" err="1"/>
              <a:t>Calc</a:t>
            </a:r>
            <a:r>
              <a:rPr lang="de-DE" dirty="0"/>
              <a:t> Ihre Prüfung ablegen möchten.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ym typeface="Wingdings" pitchFamily="2" charset="2"/>
              </a:rPr>
              <a:t>Prüfung am PC</a:t>
            </a:r>
          </a:p>
          <a:p>
            <a:pPr lvl="1"/>
            <a:r>
              <a:rPr lang="de-DE" dirty="0">
                <a:sym typeface="Wingdings" pitchFamily="2" charset="2"/>
              </a:rPr>
              <a:t>Multiple-Choice-Aufgaben</a:t>
            </a:r>
          </a:p>
          <a:p>
            <a:pPr lvl="1"/>
            <a:r>
              <a:rPr lang="de-DE" dirty="0">
                <a:sym typeface="Wingdings" pitchFamily="2" charset="2"/>
              </a:rPr>
              <a:t>„Wohin muss man klicken, wenn…?“</a:t>
            </a:r>
          </a:p>
          <a:p>
            <a:pPr lvl="1"/>
            <a:r>
              <a:rPr lang="de-DE" dirty="0">
                <a:sym typeface="Wingdings" pitchFamily="2" charset="2"/>
              </a:rPr>
              <a:t>Reihenfolgen und Zuordnungen bilden</a:t>
            </a:r>
          </a:p>
          <a:p>
            <a:pPr lvl="1"/>
            <a:r>
              <a:rPr lang="de-DE" dirty="0">
                <a:sym typeface="Wingdings" pitchFamily="2" charset="2"/>
              </a:rPr>
              <a:t>…</a:t>
            </a:r>
          </a:p>
          <a:p>
            <a:r>
              <a:rPr lang="de-DE" dirty="0">
                <a:sym typeface="Wingdings" pitchFamily="2" charset="2"/>
              </a:rPr>
              <a:t>Dauer: maximal 35 Minuten (i. d. R. kein Problem)</a:t>
            </a:r>
          </a:p>
          <a:p>
            <a:r>
              <a:rPr lang="de-DE" dirty="0">
                <a:sym typeface="Wingdings" pitchFamily="2" charset="2"/>
              </a:rPr>
              <a:t>Bestehen einer Modulprüfung, wenn mindestens 75 % der Fragen richtig beantwortet wurden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Selbststudium unter </a:t>
            </a:r>
            <a:r>
              <a:rPr lang="de-DE" dirty="0">
                <a:hlinkClick r:id="rId2"/>
              </a:rPr>
              <a:t>www.icdl-lernen.de</a:t>
            </a:r>
            <a:endParaRPr lang="de-DE" dirty="0"/>
          </a:p>
          <a:p>
            <a:pPr lvl="1"/>
            <a:r>
              <a:rPr lang="de-DE" dirty="0"/>
              <a:t>Registrierung nötig, kostet seit 01.08.2019 einmalig 3,00 € Registrierungsgebühr</a:t>
            </a:r>
          </a:p>
          <a:p>
            <a:pPr lvl="1"/>
            <a:r>
              <a:rPr lang="de-DE" dirty="0"/>
              <a:t>ein Zugangspasswort hierfür gibt es bei Herrn Neumann (E-Mail schreiben!)</a:t>
            </a:r>
            <a:endParaRPr lang="de-DE" dirty="0">
              <a:hlinkClick r:id="rId3"/>
            </a:endParaRPr>
          </a:p>
          <a:p>
            <a:r>
              <a:rPr lang="de-DE" dirty="0"/>
              <a:t>Begleitbücher zu den Modulen</a:t>
            </a:r>
          </a:p>
          <a:p>
            <a:pPr lvl="1"/>
            <a:r>
              <a:rPr lang="de-DE" dirty="0"/>
              <a:t>kostenlos </a:t>
            </a:r>
            <a:r>
              <a:rPr lang="de-DE" dirty="0" err="1"/>
              <a:t>ausleihbar</a:t>
            </a:r>
            <a:r>
              <a:rPr lang="de-DE" dirty="0"/>
              <a:t> bei Herrn Neumann</a:t>
            </a:r>
          </a:p>
          <a:p>
            <a:pPr lvl="0"/>
            <a:r>
              <a:rPr lang="de-DE" dirty="0"/>
              <a:t>Lernzielkatalog ausdrucken und „abhaken“</a:t>
            </a:r>
          </a:p>
          <a:p>
            <a:pPr lvl="1"/>
            <a:r>
              <a:rPr lang="de-DE" dirty="0">
                <a:hlinkClick r:id="rId4"/>
              </a:rPr>
              <a:t>www.icdl.de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 ICDL-Module  gewünschtes Modul auswählen  </a:t>
            </a:r>
            <a:r>
              <a:rPr lang="de-DE" dirty="0" err="1">
                <a:sym typeface="Wingdings" pitchFamily="2" charset="2"/>
              </a:rPr>
              <a:t>pdf</a:t>
            </a:r>
            <a:r>
              <a:rPr lang="de-DE" dirty="0">
                <a:sym typeface="Wingdings" pitchFamily="2" charset="2"/>
              </a:rPr>
              <a:t>-Datei „</a:t>
            </a:r>
            <a:r>
              <a:rPr lang="de-DE" dirty="0" err="1">
                <a:sym typeface="Wingdings" pitchFamily="2" charset="2"/>
              </a:rPr>
              <a:t>Downlowad</a:t>
            </a:r>
            <a:r>
              <a:rPr lang="de-DE" dirty="0">
                <a:sym typeface="Wingdings" pitchFamily="2" charset="2"/>
              </a:rPr>
              <a:t> Lernzielkatalog …“</a:t>
            </a:r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Prüfungsvorbereitung</a:t>
            </a:r>
          </a:p>
        </p:txBody>
      </p:sp>
      <p:sp>
        <p:nvSpPr>
          <p:cNvPr id="4" name="Rechteck 3"/>
          <p:cNvSpPr/>
          <p:nvPr/>
        </p:nvSpPr>
        <p:spPr>
          <a:xfrm>
            <a:off x="6444208" y="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www.Icdl.de</a:t>
            </a:r>
            <a:endParaRPr lang="de-DE" dirty="0"/>
          </a:p>
          <a:p>
            <a:r>
              <a:rPr lang="de-DE" dirty="0">
                <a:hlinkClick r:id="rId3"/>
              </a:rPr>
              <a:t>www.dlgi.de</a:t>
            </a:r>
            <a:endParaRPr lang="de-DE" dirty="0"/>
          </a:p>
          <a:p>
            <a:r>
              <a:rPr lang="de-DE" dirty="0">
                <a:hlinkClick r:id="rId4"/>
              </a:rPr>
              <a:t>www.icdl-lernen.de</a:t>
            </a:r>
            <a:endParaRPr lang="de-DE" dirty="0"/>
          </a:p>
          <a:p>
            <a:r>
              <a:rPr lang="de-DE" dirty="0">
                <a:hlinkClick r:id="rId5"/>
              </a:rPr>
              <a:t>www.klara-oppenheimer-schule.de</a:t>
            </a:r>
            <a:endParaRPr lang="de-DE" dirty="0"/>
          </a:p>
          <a:p>
            <a:r>
              <a:rPr lang="de-DE" dirty="0" err="1"/>
              <a:t>OpenOffice</a:t>
            </a:r>
            <a:r>
              <a:rPr lang="de-DE" dirty="0"/>
              <a:t> zum kostenlosen Download: </a:t>
            </a:r>
            <a:r>
              <a:rPr lang="de-DE" dirty="0">
                <a:hlinkClick r:id="rId6"/>
              </a:rPr>
              <a:t>www.openoffice.de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Informationen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Grundgebühr 35,00 €.</a:t>
            </a:r>
          </a:p>
          <a:p>
            <a:r>
              <a:rPr lang="de-DE" dirty="0"/>
              <a:t>Je Modul 18,00 €.</a:t>
            </a:r>
          </a:p>
          <a:p>
            <a:r>
              <a:rPr lang="de-DE" dirty="0"/>
              <a:t>Jede Modulprüfung kann bei Nichtbestehen bis zu zweimal wiederholt werden, allerdings kostet jeder Versuch wiederum 18,00 €.</a:t>
            </a:r>
          </a:p>
          <a:p>
            <a:r>
              <a:rPr lang="de-DE" dirty="0"/>
              <a:t>Gesamtkosten im Idealfall</a:t>
            </a:r>
          </a:p>
          <a:p>
            <a:pPr lvl="1">
              <a:buFont typeface="Wingdings" pitchFamily="2" charset="2"/>
              <a:buChar char="è"/>
            </a:pPr>
            <a:r>
              <a:rPr lang="de-DE" b="1" dirty="0">
                <a:solidFill>
                  <a:srgbClr val="FF0000"/>
                </a:solidFill>
              </a:rPr>
              <a:t>für den „ICDL </a:t>
            </a:r>
            <a:r>
              <a:rPr lang="de-DE" b="1" dirty="0" err="1">
                <a:solidFill>
                  <a:srgbClr val="FF0000"/>
                </a:solidFill>
              </a:rPr>
              <a:t>Workface</a:t>
            </a:r>
            <a:r>
              <a:rPr lang="de-DE" b="1" dirty="0">
                <a:solidFill>
                  <a:srgbClr val="FF0000"/>
                </a:solidFill>
              </a:rPr>
              <a:t> Base“ 107,00 €</a:t>
            </a:r>
          </a:p>
          <a:p>
            <a:pPr lvl="1">
              <a:buFont typeface="Wingdings" pitchFamily="2" charset="2"/>
              <a:buChar char="è"/>
            </a:pPr>
            <a:r>
              <a:rPr lang="de-DE" dirty="0"/>
              <a:t>(für den „ECDL </a:t>
            </a:r>
            <a:r>
              <a:rPr lang="de-DE" dirty="0" err="1"/>
              <a:t>Workface</a:t>
            </a:r>
            <a:r>
              <a:rPr lang="de-DE" dirty="0"/>
              <a:t>“ 161,00 €.)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Manche Betriebe zahlen Ihren Auszubildenden die Teilnahmen an</a:t>
            </a:r>
            <a:br>
              <a:rPr lang="de-DE" dirty="0"/>
            </a:br>
            <a:r>
              <a:rPr lang="de-DE" dirty="0"/>
              <a:t>ECDL-Prüfungen ganz oder teilweise.</a:t>
            </a:r>
          </a:p>
          <a:p>
            <a:pPr>
              <a:buNone/>
            </a:pPr>
            <a:br>
              <a:rPr lang="de-DE" dirty="0"/>
            </a:br>
            <a:r>
              <a:rPr lang="de-DE" dirty="0">
                <a:sym typeface="Wingdings" pitchFamily="2" charset="2"/>
              </a:rPr>
              <a:t> Haben Sie Mut und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fragen Sie Ihren Ausbilder!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Selbstzahler können nach Erwerb des ICDL einen formlosen Antrag auf Bezuschussung der Kosten beim Förderverein der Klara-Oppenheimer-Schule stellen. Besonders gute Absolventen erhalten so möglicherweise 50,00 € erstattet.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/>
              <a:t>mehrere Prüfungstermine pro Schuljahr</a:t>
            </a:r>
          </a:p>
          <a:p>
            <a:pPr lvl="1"/>
            <a:r>
              <a:rPr lang="de-DE" dirty="0"/>
              <a:t>Di., 17.11.2020, 16:00 – ca. 18:00 Uhr.</a:t>
            </a:r>
          </a:p>
          <a:p>
            <a:pPr lvl="1"/>
            <a:r>
              <a:rPr lang="de-DE" dirty="0"/>
              <a:t>Do., 26.11.2020, 16:00 – ca. 18:00 Uhr.</a:t>
            </a:r>
          </a:p>
          <a:p>
            <a:pPr lvl="1"/>
            <a:r>
              <a:rPr lang="de-DE" dirty="0"/>
              <a:t>Mi., 09.12.2020, 16:00 – ca. 18:00 Uhr. *</a:t>
            </a:r>
          </a:p>
          <a:p>
            <a:pPr lvl="1"/>
            <a:r>
              <a:rPr lang="de-DE" dirty="0"/>
              <a:t>Fr., 18.12.2020, 13:00 – ca. 15:00 Uhr.</a:t>
            </a:r>
          </a:p>
          <a:p>
            <a:pPr lvl="1"/>
            <a:r>
              <a:rPr lang="de-DE" dirty="0"/>
              <a:t>… und weitere nach Vereinbarung, ca. 1 bis 2 Termine pro Monat</a:t>
            </a:r>
          </a:p>
          <a:p>
            <a:pPr lvl="1"/>
            <a:endParaRPr lang="de-DE" dirty="0"/>
          </a:p>
          <a:p>
            <a:pPr marL="393192" lvl="1" indent="0">
              <a:buNone/>
            </a:pPr>
            <a:r>
              <a:rPr lang="de-DE" sz="1600" i="1" dirty="0"/>
              <a:t>* nur 1 Modul möglich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Untertitel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552928" cy="2232248"/>
          </a:xfrm>
        </p:spPr>
        <p:txBody>
          <a:bodyPr>
            <a:normAutofit/>
          </a:bodyPr>
          <a:lstStyle/>
          <a:p>
            <a:pPr defTabSz="912813" eaLnBrk="1" hangingPunct="1"/>
            <a:r>
              <a:rPr lang="de-DE" sz="4000" dirty="0"/>
              <a:t>Der Internationale Computerführerschein an der</a:t>
            </a:r>
          </a:p>
          <a:p>
            <a:pPr defTabSz="912813" eaLnBrk="1" hangingPunct="1"/>
            <a:r>
              <a:rPr lang="de-DE" sz="4000" dirty="0"/>
              <a:t>Klara-Oppenheimer-Schule</a:t>
            </a:r>
          </a:p>
          <a:p>
            <a:pPr defTabSz="912813" eaLnBrk="1" hangingPunct="1"/>
            <a:endParaRPr lang="de-DE" sz="1400" dirty="0"/>
          </a:p>
          <a:p>
            <a:pPr defTabSz="912813" eaLnBrk="1" hangingPunct="1"/>
            <a:endParaRPr lang="de-DE" sz="1400" dirty="0"/>
          </a:p>
          <a:p>
            <a:pPr defTabSz="912813" eaLnBrk="1" hangingPunct="1"/>
            <a:endParaRPr lang="de-DE" sz="1400" dirty="0"/>
          </a:p>
        </p:txBody>
      </p:sp>
      <p:pic>
        <p:nvPicPr>
          <p:cNvPr id="1027" name="Picture 3" descr="D:\Schule\Schule Logo far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62179"/>
            <a:ext cx="2315917" cy="1354721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692695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C845CC6-F855-4516-A3B1-83E0D92774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75" t="13460" r="79925" b="73940"/>
          <a:stretch/>
        </p:blipFill>
        <p:spPr>
          <a:xfrm>
            <a:off x="5868144" y="510677"/>
            <a:ext cx="2520280" cy="180419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sowie weitere </a:t>
            </a:r>
            <a:r>
              <a:rPr lang="de-DE" b="1" u="sng" dirty="0"/>
              <a:t>Termine</a:t>
            </a:r>
            <a:r>
              <a:rPr lang="de-DE" dirty="0"/>
              <a:t> nach Vereinbarung, Dabei werden </a:t>
            </a:r>
            <a:r>
              <a:rPr lang="de-DE" b="1" u="sng" dirty="0"/>
              <a:t>nach</a:t>
            </a:r>
            <a:r>
              <a:rPr lang="de-DE" dirty="0"/>
              <a:t> Möglichkeit </a:t>
            </a:r>
            <a:r>
              <a:rPr lang="de-DE" b="1" u="sng" dirty="0"/>
              <a:t>Wünsche der Schulklassen </a:t>
            </a:r>
            <a:r>
              <a:rPr lang="de-DE" dirty="0"/>
              <a:t>nach Terminen berücksichtigt. Solche Vereinbarungen sind insbesondere dann möglich, wenn sich ausreichend viele Teilnehmer (= 10 pro Termin) finden, z. B. für eine Klasse im Anschluss an deren Schultag.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kostenloses Entleihen von geeigneten Büchern für die individuelle Prüfungsvorbereitung</a:t>
            </a:r>
          </a:p>
          <a:p>
            <a:r>
              <a:rPr lang="de-DE" dirty="0"/>
              <a:t>Informationen zu weiteren nützlichen Internetlinks, unter denen sich die Schüler die Inhalte selbst aneignen können.</a:t>
            </a:r>
          </a:p>
          <a:p>
            <a:r>
              <a:rPr lang="de-DE" dirty="0"/>
              <a:t>Prämierung des ICDL-Jahrgangsbesten im Rahmen der Schulabschlussfeier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Was wir nicht bieten: </a:t>
            </a:r>
            <a:r>
              <a:rPr lang="de-DE" dirty="0"/>
              <a:t>gezielte Prüfungsvorbereitung im Unterricht (die widerspricht auch dem Prinzip des Selbststudiums)</a:t>
            </a:r>
          </a:p>
          <a:p>
            <a:r>
              <a:rPr lang="de-DE" b="1" dirty="0">
                <a:solidFill>
                  <a:srgbClr val="FF0000"/>
                </a:solidFill>
              </a:rPr>
              <a:t>Aber:</a:t>
            </a:r>
            <a:r>
              <a:rPr lang="de-DE" dirty="0"/>
              <a:t> Im Unterricht mancher Berufe (z. B. Kaufleute für Büromanagement) werden gemäß Lehrplan zahlreiche Inhalte behandelt, die für den ICDL eine gute Vorbereitung darstellen.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 nicht?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Teilnahme am ICDL ist zeitlich unbefristet.</a:t>
            </a:r>
          </a:p>
          <a:p>
            <a:r>
              <a:rPr lang="de-DE" b="1" u="sng" dirty="0">
                <a:solidFill>
                  <a:srgbClr val="FF0000"/>
                </a:solidFill>
              </a:rPr>
              <a:t>Aber:</a:t>
            </a:r>
            <a:r>
              <a:rPr lang="de-DE" dirty="0"/>
              <a:t> ICDL bitte noch in der Klara-Oppenheimer-Schule abschließen</a:t>
            </a:r>
          </a:p>
          <a:p>
            <a:pPr lvl="1"/>
            <a:r>
              <a:rPr lang="de-DE" dirty="0"/>
              <a:t>Übernahme in andere Prüfungszentren möglich, dort aber ggf. teurer</a:t>
            </a:r>
          </a:p>
          <a:p>
            <a:r>
              <a:rPr lang="de-DE" dirty="0"/>
              <a:t>Wer 26 Jahre alt wird, kann bzw. muss den ICDL bei anderen Anbietern fortführen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Sonstiges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u="sng" dirty="0">
                <a:solidFill>
                  <a:srgbClr val="FF0000"/>
                </a:solidFill>
              </a:rPr>
              <a:t>Grundsätzliches Interesse:</a:t>
            </a:r>
            <a:r>
              <a:rPr lang="de-DE" dirty="0"/>
              <a:t> Bitte Eintrag in die E-Mail-Liste. Alle weiteren Informationen erfolgen per Rundmail.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b="1" u="sng" dirty="0">
                <a:solidFill>
                  <a:srgbClr val="FF0000"/>
                </a:solidFill>
              </a:rPr>
              <a:t>Verbindliche Anmeldung:</a:t>
            </a:r>
            <a:r>
              <a:rPr lang="de-DE" dirty="0"/>
              <a:t> Bis spätestens eine Woche vor dem jeweiligen Prüfungstermin, verbunden mit Zahlung der Prüfungsgebühr.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Sonstiges</a:t>
            </a:r>
          </a:p>
        </p:txBody>
      </p:sp>
    </p:spTree>
    <p:extLst>
      <p:ext uri="{BB962C8B-B14F-4D97-AF65-F5344CB8AC3E}">
        <p14:creationId xmlns:p14="http://schemas.microsoft.com/office/powerpoint/2010/main" val="406027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Diese Präsentation finden Sie auch unter…</a:t>
            </a:r>
            <a:br>
              <a:rPr lang="de-DE" dirty="0"/>
            </a:br>
            <a:br>
              <a:rPr lang="de-DE" dirty="0"/>
            </a:br>
            <a:r>
              <a:rPr lang="de-DE" dirty="0">
                <a:hlinkClick r:id="rId2"/>
              </a:rPr>
              <a:t>www.klara-oppenheimer-schule.de</a:t>
            </a:r>
            <a:endParaRPr lang="de-DE" dirty="0"/>
          </a:p>
          <a:p>
            <a:pPr>
              <a:buNone/>
            </a:pPr>
            <a:br>
              <a:rPr lang="de-DE" dirty="0"/>
            </a:br>
            <a:r>
              <a:rPr lang="de-DE" dirty="0">
                <a:sym typeface="Wingdings" pitchFamily="2" charset="2"/>
              </a:rPr>
              <a:t> Start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	 Service &amp; Downloads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	 European Computer </a:t>
            </a:r>
            <a:r>
              <a:rPr lang="de-DE" dirty="0" err="1">
                <a:sym typeface="Wingdings" pitchFamily="2" charset="2"/>
              </a:rPr>
              <a:t>Driving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Licence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Informationen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an der Klara-Oppenheimer-Schule ist:</a:t>
            </a:r>
          </a:p>
          <a:p>
            <a:endParaRPr lang="de-DE" dirty="0"/>
          </a:p>
          <a:p>
            <a:r>
              <a:rPr lang="de-DE" dirty="0"/>
              <a:t>Bernhard Neumann</a:t>
            </a:r>
            <a:br>
              <a:rPr lang="de-DE" dirty="0"/>
            </a:br>
            <a:br>
              <a:rPr lang="de-DE" dirty="0"/>
            </a:br>
            <a:r>
              <a:rPr lang="de-DE" dirty="0">
                <a:hlinkClick r:id="rId2"/>
              </a:rPr>
              <a:t>neumann@klara-oppenheimer-schule.de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Ansprechpartner für den ECDL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8"/>
          </a:xfrm>
        </p:spPr>
        <p:txBody>
          <a:bodyPr/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de-DE" dirty="0"/>
              <a:t>Dr. Michael </a:t>
            </a:r>
            <a:r>
              <a:rPr lang="de-DE" dirty="0" err="1"/>
              <a:t>Gorriz</a:t>
            </a:r>
            <a:r>
              <a:rPr lang="de-DE" dirty="0"/>
              <a:t>, IT-Chef bei Mercedes-Benz: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de-DE" dirty="0">
              <a:hlinkClick r:id="rId2" tooltip="Link zu fileadmin/redaktion/Pressemitteilungen/thyssenKrupp.pdf"/>
            </a:endParaRPr>
          </a:p>
          <a:p>
            <a:r>
              <a:rPr lang="de-DE" dirty="0"/>
              <a:t>„Der ICDL ist keine Zusatzqualifikation…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894350" y="2780928"/>
            <a:ext cx="7776864" cy="2808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de-DE" dirty="0"/>
              <a:t>… sondern </a:t>
            </a:r>
            <a:r>
              <a:rPr lang="de-DE" u="sng" dirty="0"/>
              <a:t>Voraussetzung</a:t>
            </a:r>
            <a:r>
              <a:rPr lang="de-DE" dirty="0"/>
              <a:t> für die Arbeit im Unternehmen.“</a:t>
            </a:r>
            <a:endParaRPr lang="de-DE" sz="2800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u="sng" dirty="0"/>
              <a:t>Im ersten Ausbildungsjahr </a:t>
            </a:r>
            <a:r>
              <a:rPr lang="de-DE" dirty="0"/>
              <a:t>sollen die Azubis den ICDL </a:t>
            </a:r>
            <a:r>
              <a:rPr lang="de-DE" u="sng" dirty="0"/>
              <a:t>in allen Teilen</a:t>
            </a:r>
            <a:r>
              <a:rPr lang="de-DE" dirty="0"/>
              <a:t> absolviert haben.“</a:t>
            </a:r>
          </a:p>
          <a:p>
            <a:pPr marL="361950" lvl="1" indent="0">
              <a:buSzPct val="68000"/>
              <a:buNone/>
            </a:pPr>
            <a:endParaRPr lang="de-DE" dirty="0"/>
          </a:p>
          <a:p>
            <a:pPr marL="361950" lvl="1" indent="0">
              <a:buSzPct val="68000"/>
              <a:buNone/>
            </a:pPr>
            <a:r>
              <a:rPr lang="de-DE" dirty="0"/>
              <a:t>(Julia Röhl, Ausbildungsleiterin bei ThyssenKrupp Nirosta)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„Wir würden es sehr begrüßen, wenn unsere </a:t>
            </a:r>
            <a:r>
              <a:rPr lang="de-DE" u="sng" dirty="0"/>
              <a:t>Bewerberinnen und Bewerber um einen Ausbildungsplatz</a:t>
            </a:r>
            <a:r>
              <a:rPr lang="de-DE" dirty="0"/>
              <a:t> die ICDL-Qualifikation bereits in die Ausbildung einbrächten.“</a:t>
            </a:r>
          </a:p>
          <a:p>
            <a:pPr lvl="1">
              <a:buNone/>
            </a:pPr>
            <a:endParaRPr lang="de-DE" dirty="0"/>
          </a:p>
          <a:p>
            <a:pPr marL="361950" lvl="1" indent="0">
              <a:buSzPct val="68000"/>
              <a:buNone/>
            </a:pPr>
            <a:r>
              <a:rPr lang="de-DE" dirty="0"/>
              <a:t>(Bernd </a:t>
            </a:r>
            <a:r>
              <a:rPr lang="de-DE" dirty="0" err="1"/>
              <a:t>Schroers</a:t>
            </a:r>
            <a:r>
              <a:rPr lang="de-DE" dirty="0"/>
              <a:t>, Axel Springer AG)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Schüler (keine Umschüler) bis maximal 25 Jahre</a:t>
            </a: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Alle anderen können Prüfungen zum Erwerb des ICDL in anderen Prüfungszentren, ablegen (i. d. R. teurer), z. B.</a:t>
            </a:r>
          </a:p>
          <a:p>
            <a:pPr lvl="1"/>
            <a:r>
              <a:rPr lang="de-DE" dirty="0">
                <a:sym typeface="Wingdings" pitchFamily="2" charset="2"/>
              </a:rPr>
              <a:t>Handwerkskammer Würzburg</a:t>
            </a:r>
          </a:p>
          <a:p>
            <a:pPr lvl="1"/>
            <a:r>
              <a:rPr lang="de-DE" dirty="0" err="1">
                <a:sym typeface="Wingdings" pitchFamily="2" charset="2"/>
              </a:rPr>
              <a:t>bfz</a:t>
            </a:r>
            <a:r>
              <a:rPr lang="de-DE" dirty="0">
                <a:sym typeface="Wingdings" pitchFamily="2" charset="2"/>
              </a:rPr>
              <a:t> Würzburg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ICDL - für wen?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Computer &amp; Online-Essentials</a:t>
            </a:r>
          </a:p>
          <a:p>
            <a:r>
              <a:rPr lang="de-DE" dirty="0"/>
              <a:t>Textverarbeitung</a:t>
            </a:r>
          </a:p>
          <a:p>
            <a:r>
              <a:rPr lang="de-DE" dirty="0"/>
              <a:t>Tabellenkalkulation</a:t>
            </a:r>
          </a:p>
          <a:p>
            <a:r>
              <a:rPr lang="de-DE" dirty="0"/>
              <a:t>Präsentationen</a:t>
            </a:r>
          </a:p>
          <a:p>
            <a:r>
              <a:rPr lang="de-DE" dirty="0"/>
              <a:t>Online-Zusammenarbeit</a:t>
            </a:r>
          </a:p>
          <a:p>
            <a:r>
              <a:rPr lang="de-DE" dirty="0"/>
              <a:t>IT-Sicherheit</a:t>
            </a:r>
          </a:p>
          <a:p>
            <a:r>
              <a:rPr lang="de-DE" dirty="0"/>
              <a:t>Datenschutz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ICDL – 7 Module</a:t>
            </a:r>
          </a:p>
        </p:txBody>
      </p:sp>
    </p:spTree>
    <p:extLst>
      <p:ext uri="{BB962C8B-B14F-4D97-AF65-F5344CB8AC3E}">
        <p14:creationId xmlns:p14="http://schemas.microsoft.com/office/powerpoint/2010/main" val="11082775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843</Words>
  <Application>Microsoft Office PowerPoint</Application>
  <PresentationFormat>Bildschirmpräsentation (4:3)</PresentationFormat>
  <Paragraphs>107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Benutzerdefiniertes Design</vt:lpstr>
      <vt:lpstr>Deimos</vt:lpstr>
      <vt:lpstr>PowerPoint-Präsentation</vt:lpstr>
      <vt:lpstr>PowerPoint-Präsentation</vt:lpstr>
      <vt:lpstr>Weiterführende Informationen</vt:lpstr>
      <vt:lpstr>Ansprechpartner für den ECDL …</vt:lpstr>
      <vt:lpstr>PowerPoint-Präsentation</vt:lpstr>
      <vt:lpstr>PowerPoint-Präsentation</vt:lpstr>
      <vt:lpstr>PowerPoint-Präsentation</vt:lpstr>
      <vt:lpstr>ICDL - für wen?</vt:lpstr>
      <vt:lpstr>ICDL – 7 Module</vt:lpstr>
      <vt:lpstr>Module des ICDL</vt:lpstr>
      <vt:lpstr>Module</vt:lpstr>
      <vt:lpstr>Module</vt:lpstr>
      <vt:lpstr>Module</vt:lpstr>
      <vt:lpstr>Prüfungsvorbereitung</vt:lpstr>
      <vt:lpstr>Weiterführende Informationen</vt:lpstr>
      <vt:lpstr>Kosten</vt:lpstr>
      <vt:lpstr>Kosten</vt:lpstr>
      <vt:lpstr>Kosten</vt:lpstr>
      <vt:lpstr>Was bietet die Klara-Oppenheimer-Schule?</vt:lpstr>
      <vt:lpstr>Was bietet die Klara-Oppenheimer-Schule?</vt:lpstr>
      <vt:lpstr>Was bietet die Klara-Oppenheimer-Schule?</vt:lpstr>
      <vt:lpstr>Was bietet die Klara-Oppenheimer-Schule nicht?</vt:lpstr>
      <vt:lpstr>Sonstiges</vt:lpstr>
      <vt:lpstr>Sonstiges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Neumann</dc:creator>
  <cp:lastModifiedBy>Neumann Bernhard</cp:lastModifiedBy>
  <cp:revision>135</cp:revision>
  <cp:lastPrinted>2019-12-19T08:07:03Z</cp:lastPrinted>
  <dcterms:created xsi:type="dcterms:W3CDTF">1601-01-01T00:00:00Z</dcterms:created>
  <dcterms:modified xsi:type="dcterms:W3CDTF">2020-10-05T08:02:58Z</dcterms:modified>
</cp:coreProperties>
</file>